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304" r:id="rId4"/>
    <p:sldId id="328" r:id="rId5"/>
    <p:sldId id="305" r:id="rId6"/>
    <p:sldId id="306" r:id="rId7"/>
    <p:sldId id="307" r:id="rId8"/>
    <p:sldId id="308" r:id="rId9"/>
    <p:sldId id="309" r:id="rId10"/>
    <p:sldId id="261" r:id="rId11"/>
    <p:sldId id="262" r:id="rId12"/>
    <p:sldId id="263" r:id="rId13"/>
    <p:sldId id="265" r:id="rId14"/>
    <p:sldId id="340" r:id="rId15"/>
    <p:sldId id="329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910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0D24F-640F-4DD9-9AE7-1BCDB9FB57DA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C6329-AC2D-4FF2-A419-2B6F04B10E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58084" y="711848"/>
            <a:ext cx="8944140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/>
              <a:t>Зв</a:t>
            </a:r>
            <a:r>
              <a:rPr lang="uk-UA" sz="6700" b="1" dirty="0"/>
              <a:t>іт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 </a:t>
            </a:r>
            <a:r>
              <a:rPr lang="uk-UA" sz="6700" b="1" dirty="0"/>
              <a:t>комісії природничо-наукових дисциплін</a:t>
            </a:r>
            <a:endParaRPr lang="ru-RU" sz="6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4" y="5762171"/>
            <a:ext cx="255586" cy="141492"/>
          </a:xfrm>
        </p:spPr>
        <p:txBody>
          <a:bodyPr>
            <a:normAutofit fontScale="25000" lnSpcReduction="20000"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49" y="1825625"/>
            <a:ext cx="4781551" cy="5032375"/>
          </a:xfrm>
          <a:prstGeom prst="rect">
            <a:avLst/>
          </a:prstGeom>
          <a:noFill/>
        </p:spPr>
      </p:pic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297305" y="3562350"/>
            <a:ext cx="7183755" cy="2544445"/>
          </a:xfrm>
          <a:prstGeom prst="rect">
            <a:avLst/>
          </a:prstGeom>
          <a:noFill/>
          <a:ln w="9525"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887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Видавнича діяльність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915" y="1968500"/>
            <a:ext cx="10080625" cy="2249805"/>
          </a:xfrm>
        </p:spPr>
        <p:txBody>
          <a:bodyPr>
            <a:noAutofit/>
          </a:bodyPr>
          <a:lstStyle/>
          <a:p>
            <a:r>
              <a:rPr lang="uk-UA" sz="3200" b="1" dirty="0" err="1"/>
              <a:t>ЗБІРНИК ЗАДАЧ І ТЕСТІВ З ТЕМИ “ХІМІОТЕРАПЕВТИЧНІ ЗАСОБИ”</a:t>
            </a:r>
          </a:p>
          <a:p>
            <a:r>
              <a:rPr lang="uk-UA" sz="3200" b="1" dirty="0"/>
              <a:t>ЗБІРНИК ТЕКСТІВ ДЛЯ ЧИТАННЯ З ЛАТИНСЬКОЇ МОВИ</a:t>
            </a:r>
          </a:p>
          <a:p>
            <a:r>
              <a:rPr lang="uk-UA" sz="3200" b="1" dirty="0"/>
              <a:t>ДОВІДНИК З АНАТОМІЇ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2547206" y="566057"/>
            <a:ext cx="45719" cy="87081"/>
          </a:xfrm>
        </p:spPr>
        <p:txBody>
          <a:bodyPr>
            <a:normAutofit fontScale="90000"/>
          </a:bodyPr>
          <a:lstStyle/>
          <a:p>
            <a:r>
              <a:rPr lang="uk-UA" sz="800" dirty="0"/>
              <a:t>1</a:t>
            </a:r>
            <a:endParaRPr lang="ru-RU" sz="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57655" y="95885"/>
            <a:ext cx="9384665" cy="187388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узагальнення </a:t>
            </a:r>
            <a:r>
              <a:rPr lang="uk-UA" sz="2800" b="1" dirty="0">
                <a:sym typeface="+mn-ea"/>
              </a:rPr>
              <a:t> досвіду роботи викладача Скляр О.Ф з теми </a:t>
            </a:r>
            <a:r>
              <a:rPr lang="en-US" sz="2800" b="1" dirty="0">
                <a:sym typeface="+mn-ea"/>
              </a:rPr>
              <a:t>“</a:t>
            </a:r>
            <a:r>
              <a:rPr lang="uk-UA" sz="2800" b="1" dirty="0"/>
              <a:t>Формування професійної коипетентності при вивченні фармакології” </a:t>
            </a:r>
          </a:p>
        </p:txBody>
      </p:sp>
      <p:pic>
        <p:nvPicPr>
          <p:cNvPr id="4" name="Рисунок 3" descr="DSC01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235" y="1874520"/>
            <a:ext cx="5318760" cy="361632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031240"/>
            <a:ext cx="10821035" cy="2019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90" b="1" dirty="0"/>
              <a:t>Чергова атестація викладачів </a:t>
            </a:r>
            <a:br>
              <a:rPr lang="uk-UA" sz="4890" b="1" dirty="0"/>
            </a:br>
            <a:r>
              <a:rPr lang="uk-UA" sz="4890" b="1" dirty="0"/>
              <a:t>Шапарєва Г.С.</a:t>
            </a:r>
            <a:br>
              <a:rPr lang="uk-UA" sz="4890" b="1" dirty="0"/>
            </a:br>
            <a:r>
              <a:rPr lang="uk-UA" sz="4890" b="1" dirty="0"/>
              <a:t>Кібець В.І.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85" y="1994535"/>
            <a:ext cx="10359390" cy="3185160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90000"/>
              </a:lnSpc>
              <a:spcBef>
                <a:spcPts val="0"/>
              </a:spcBef>
              <a:buNone/>
            </a:pPr>
            <a:r>
              <a:rPr lang="uk-UA" sz="1700" dirty="0">
                <a:solidFill>
                  <a:srgbClr val="C00000"/>
                </a:solidFill>
              </a:rPr>
              <a:t>Тиждень дисциплін</a:t>
            </a:r>
            <a:r>
              <a:rPr lang="en-US" sz="1700" dirty="0">
                <a:solidFill>
                  <a:srgbClr val="C00000"/>
                </a:solidFill>
              </a:rPr>
              <a:t>:</a:t>
            </a:r>
            <a:endParaRPr lang="uk-UA" sz="1700" dirty="0">
              <a:solidFill>
                <a:srgbClr val="C00000"/>
              </a:solidFill>
            </a:endParaRPr>
          </a:p>
          <a:p>
            <a:pPr algn="ctr" fontAlgn="auto">
              <a:lnSpc>
                <a:spcPct val="1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700" dirty="0"/>
              <a:t>природна косметика </a:t>
            </a:r>
          </a:p>
          <a:p>
            <a:pPr algn="ctr" fontAlgn="auto">
              <a:lnSpc>
                <a:spcPct val="1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700" dirty="0"/>
              <a:t>медицина стародавнього світу</a:t>
            </a:r>
          </a:p>
          <a:p>
            <a:pPr algn="ctr" fontAlgn="auto">
              <a:lnSpc>
                <a:spcPct val="1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700" dirty="0"/>
              <a:t> природа і людина : чи можлива гармонія у стосунках (конференція)</a:t>
            </a:r>
          </a:p>
          <a:p>
            <a:pPr algn="ctr" fontAlgn="auto">
              <a:lnSpc>
                <a:spcPct val="1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altLang="en-US" sz="1700" dirty="0"/>
              <a:t> екологічна вікторина “мій рідний край моя земля”</a:t>
            </a:r>
          </a:p>
          <a:p>
            <a:pPr algn="ctr" fontAlgn="auto">
              <a:lnSpc>
                <a:spcPct val="1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altLang="en-US" sz="1700" dirty="0"/>
              <a:t>едність і боротьба протилежностей або ми такі рівні, ми такі різні (конференція)</a:t>
            </a:r>
            <a:endParaRPr lang="en-US" sz="1700" dirty="0"/>
          </a:p>
          <a:p>
            <a:pPr algn="ctr" fontAlgn="auto">
              <a:lnSpc>
                <a:spcPct val="190000"/>
              </a:lnSpc>
              <a:spcBef>
                <a:spcPts val="0"/>
              </a:spcBef>
            </a:pPr>
            <a:endParaRPr lang="uk-UA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1" y="158750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Відкритий урок з фізіології</a:t>
            </a:r>
          </a:p>
        </p:txBody>
      </p:sp>
      <p:pic>
        <p:nvPicPr>
          <p:cNvPr id="101" name="Замещающее содержимое 10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38400" y="1212850"/>
            <a:ext cx="3239770" cy="431990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02" name="Замещающее содержимое 101"/>
          <p:cNvPicPr>
            <a:picLocks noGrp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34430" y="1177925"/>
            <a:ext cx="3793490" cy="435483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" y="330835"/>
            <a:ext cx="10396882" cy="1151965"/>
          </a:xfrm>
        </p:spPr>
        <p:txBody>
          <a:bodyPr>
            <a:normAutofit/>
          </a:bodyPr>
          <a:lstStyle/>
          <a:p>
            <a:r>
              <a:rPr lang="uk-UA" altLang="ru-RU"/>
              <a:t>відкрите заняття з мікробіології</a:t>
            </a:r>
          </a:p>
        </p:txBody>
      </p:sp>
      <p:pic>
        <p:nvPicPr>
          <p:cNvPr id="100" name="Замещающая рамка рисунка 99"/>
          <p:cNvPicPr>
            <a:picLocks noGrp="1" noChangeAspect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2721610" y="2842260"/>
            <a:ext cx="2792095" cy="2745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Замещающая рамка рисунка 100"/>
          <p:cNvPicPr>
            <a:picLocks noGrp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6498590" y="2886075"/>
            <a:ext cx="2417445" cy="265747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11" name="Текстовое поле 10"/>
          <p:cNvSpPr txBox="1"/>
          <p:nvPr/>
        </p:nvSpPr>
        <p:spPr>
          <a:xfrm>
            <a:off x="267335" y="1482725"/>
            <a:ext cx="11374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uk-UA" altLang="ru-RU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тема: “Поживні середовища”</a:t>
            </a:r>
            <a:endParaRPr lang="uk-UA" altLang="ru-RU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altLang="ru-RU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викладач : Малахова І.В.</a:t>
            </a:r>
            <a:endParaRPr lang="ru-RU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79095"/>
            <a:ext cx="10396882" cy="1158140"/>
          </a:xfrm>
        </p:spPr>
        <p:txBody>
          <a:bodyPr/>
          <a:lstStyle/>
          <a:p>
            <a:pPr algn="ctr"/>
            <a:r>
              <a:rPr lang="uk-UA" altLang="ru-RU"/>
              <a:t>ПІДВИЩЕННЯ КВАЛІФІКАЦІЇ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>
          <a:xfrm>
            <a:off x="685800" y="2063115"/>
            <a:ext cx="10590530" cy="3310890"/>
          </a:xfrm>
        </p:spPr>
        <p:txBody>
          <a:bodyPr/>
          <a:lstStyle/>
          <a:p>
            <a:r>
              <a:rPr lang="uk-UA" altLang="ru-RU"/>
              <a:t>ШАПАРЄВА г.с. -	“</a:t>
            </a:r>
            <a:r>
              <a:rPr lang="uk-UA" altLang="ru-RU" smtClean="0"/>
              <a:t>ПАТоАНАТОМІЯ </a:t>
            </a:r>
            <a:r>
              <a:rPr lang="uk-UA" altLang="ru-RU"/>
              <a:t>ТА </a:t>
            </a:r>
            <a:r>
              <a:rPr lang="uk-UA" altLang="ru-RU" smtClean="0"/>
              <a:t>ПАоТФІЗІОЛОГІЯ</a:t>
            </a:r>
            <a:r>
              <a:rPr lang="uk-UA" altLang="ru-RU"/>
              <a:t>”, “</a:t>
            </a:r>
            <a:r>
              <a:rPr lang="uk-UA" altLang="ru-RU" smtClean="0"/>
              <a:t>АНАТОМІя  людини”,</a:t>
            </a:r>
          </a:p>
          <a:p>
            <a:pPr>
              <a:buNone/>
            </a:pPr>
            <a:r>
              <a:rPr lang="uk-UA" altLang="ru-RU" smtClean="0"/>
              <a:t> </a:t>
            </a:r>
            <a:r>
              <a:rPr lang="uk-UA" altLang="ru-RU" smtClean="0"/>
              <a:t>                                                              </a:t>
            </a:r>
            <a:r>
              <a:rPr lang="uk-UA" altLang="ru-RU" smtClean="0"/>
              <a:t>“</a:t>
            </a:r>
            <a:r>
              <a:rPr lang="uk-UA" altLang="ru-RU"/>
              <a:t>СОЦІАЛЬНА </a:t>
            </a:r>
            <a:r>
              <a:rPr lang="uk-UA" altLang="ru-RU" smtClean="0"/>
              <a:t>  МЕДИЦИНА</a:t>
            </a:r>
            <a:r>
              <a:rPr lang="uk-UA" altLang="ru-RU"/>
              <a:t>”, </a:t>
            </a:r>
            <a:r>
              <a:rPr lang="uk-UA" altLang="ru-RU" smtClean="0"/>
              <a:t>“БЕЗПЕКА </a:t>
            </a:r>
            <a:r>
              <a:rPr lang="uk-UA" altLang="ru-RU"/>
              <a:t>ЖИТТЄДІЯЛЬНОСТІ”</a:t>
            </a:r>
          </a:p>
          <a:p>
            <a:r>
              <a:rPr lang="uk-UA" altLang="ru-RU"/>
              <a:t>КІБЕЦЬ в.і.-		“</a:t>
            </a:r>
            <a:r>
              <a:rPr lang="uk-UA" altLang="ru-RU" smtClean="0"/>
              <a:t>ПАТоАНАТОМІЯ </a:t>
            </a:r>
            <a:r>
              <a:rPr lang="uk-UA" altLang="ru-RU"/>
              <a:t>ТА </a:t>
            </a:r>
            <a:r>
              <a:rPr lang="uk-UA" altLang="ru-RU" smtClean="0"/>
              <a:t>ПАТоФІЗІОЛОГІЯ</a:t>
            </a:r>
            <a:r>
              <a:rPr lang="uk-UA" altLang="ru-RU"/>
              <a:t>”, “ФІЗІОЛОГІЯ”, “АНАТОМІЯ ЛЮДИНА”, </a:t>
            </a:r>
            <a:r>
              <a:rPr lang="uk-UA" altLang="ru-RU" sz="1400"/>
              <a:t>			ПРОГРАМИ  “</a:t>
            </a:r>
            <a:r>
              <a:rPr lang="uk-UA" altLang="ru-RU"/>
              <a:t>МЕТОДИ ПІДВИЩЕННЯ ЕФЕКТИВНОСТІ НАВЧАЛЬНОГО ПРОЦЕСУ: 			СУЧАСНІ ТРЕНДИ”</a:t>
            </a:r>
          </a:p>
          <a:p>
            <a:r>
              <a:rPr lang="uk-UA" altLang="ru-RU"/>
              <a:t>СКЛЯР о.ф.-		З ПРОГРАМИ “ЗАПОБІГАННЯ ТА ПРОТИДІЯ БУЛІНГУ У ЗАКЛАДАХ ОСВІТИ”</a:t>
            </a:r>
          </a:p>
          <a:p>
            <a:endParaRPr lang="uk-UA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Изображение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Методична проблема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894114"/>
            <a:ext cx="9762898" cy="4006222"/>
          </a:xfrm>
        </p:spPr>
        <p:txBody>
          <a:bodyPr>
            <a:noAutofit/>
          </a:bodyPr>
          <a:lstStyle/>
          <a:p>
            <a:pPr marL="0" algn="ctr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uk-UA" altLang="ru-RU" sz="4400" b="1" dirty="0"/>
              <a:t>шляхи удосконалення професійних компетентностей фахівців при вивченні природничо-наукових дисциплін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Доповіді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“Шляхи удосконалення професійних компетентностей студентів в сучасних умовах”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“Індивідуальний підхід до студентів за допомогою інтерактивних методів”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Активізація пізнавальної діяльності студентів при вивченні фармакології 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“Із досвіду формування клінічного мислення у студентів на заняттях з медичної біології”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“Активізація пізнавально-розумової діяльності студентів при вивченні анатомії і патології”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22605"/>
            <a:ext cx="10396855" cy="10140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altLang="ru-RU" sz="2800"/>
              <a:t>Доповідь “ОРФАННІ </a:t>
            </a:r>
            <a:r>
              <a:rPr lang="uk-UA" altLang="ru-RU" sz="2800" smtClean="0"/>
              <a:t>захворювання”</a:t>
            </a:r>
            <a:r>
              <a:rPr lang="uk-UA" altLang="ru-RU" sz="2800"/>
              <a:t/>
            </a:r>
            <a:br>
              <a:rPr lang="uk-UA" altLang="ru-RU" sz="2800"/>
            </a:br>
            <a:r>
              <a:rPr lang="uk-UA" altLang="ru-RU" sz="2800"/>
              <a:t>ШАПАРЄВА о.с.</a:t>
            </a:r>
            <a:br>
              <a:rPr lang="uk-UA" altLang="ru-RU" sz="2800"/>
            </a:br>
            <a:r>
              <a:rPr lang="uk-UA" altLang="ru-RU" sz="2800"/>
              <a:t>ОБЛАСНА </a:t>
            </a:r>
            <a:r>
              <a:rPr lang="uk-UA" altLang="ru-RU" sz="2800" smtClean="0"/>
              <a:t>студентська НАУКОВО-ПРАКТИЧНА </a:t>
            </a:r>
            <a:r>
              <a:rPr lang="uk-UA" altLang="ru-RU" sz="2800"/>
              <a:t>КОНФЕРЕНЦІЯ </a:t>
            </a:r>
          </a:p>
        </p:txBody>
      </p:sp>
      <p:pic>
        <p:nvPicPr>
          <p:cNvPr id="7" name="Содержимое 3" descr="https://konmed.org.ua/image/catalog/2023/03.23/14.03/555/335251996_874469080521839_1983940388345051232_n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809750"/>
            <a:ext cx="58102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МЕТОДИЧНІ РОЗРОБКИ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“Медична гельмінтологія</a:t>
            </a:r>
            <a:r>
              <a:rPr lang="uk-UA" altLang="ru-RU" smtClean="0"/>
              <a:t>” Шапарєва О.С.</a:t>
            </a:r>
            <a:endParaRPr lang="uk-UA" altLang="ru-RU"/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“Аналептики</a:t>
            </a:r>
            <a:r>
              <a:rPr lang="uk-UA" altLang="ru-RU" smtClean="0"/>
              <a:t>” Скляр О.Ф.</a:t>
            </a:r>
            <a:endParaRPr lang="uk-UA" altLang="ru-RU"/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“Старість як етап онтогенезу</a:t>
            </a:r>
            <a:r>
              <a:rPr lang="uk-UA" altLang="ru-RU" smtClean="0"/>
              <a:t>” Шапарєва А.С.</a:t>
            </a:r>
            <a:endParaRPr lang="uk-UA" altLang="ru-RU"/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“Прикметники у фармацевтичній термінології. діеприкметники минулого часу</a:t>
            </a:r>
            <a:r>
              <a:rPr lang="uk-UA" altLang="ru-RU" smtClean="0"/>
              <a:t>” Грановська С.О.</a:t>
            </a:r>
            <a:endParaRPr lang="uk-UA" altLang="ru-RU"/>
          </a:p>
          <a:p>
            <a:pPr>
              <a:buFont typeface="Arial" panose="020B0604020202020204" pitchFamily="34" charset="0"/>
              <a:buChar char="•"/>
            </a:pPr>
            <a:r>
              <a:rPr lang="uk-UA" altLang="ru-RU"/>
              <a:t>“фізіологія крові. дихальна і захисна функція</a:t>
            </a:r>
            <a:r>
              <a:rPr lang="uk-UA" altLang="ru-RU" smtClean="0"/>
              <a:t>” Кібець В.І.</a:t>
            </a:r>
            <a:endParaRPr lang="uk-UA" altLang="ru-RU"/>
          </a:p>
          <a:p>
            <a:pPr marL="0" indent="0">
              <a:buFont typeface="Arial" panose="020B0604020202020204" pitchFamily="34" charset="0"/>
              <a:buNone/>
            </a:pPr>
            <a:endParaRPr lang="uk-UA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ru-RU"/>
              <a:t>впровадження інноваційних технологій</a:t>
            </a:r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685800" y="2035175"/>
            <a:ext cx="3562350" cy="349250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3"/>
          <p:cNvPicPr>
            <a:picLocks noGrp="1" noChangeAspect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4760595" y="2035810"/>
            <a:ext cx="3355340" cy="3491865"/>
          </a:xfrm>
          <a:prstGeom prst="rect">
            <a:avLst/>
          </a:prstGeom>
          <a:ln w="57150" cmpd="thinThick">
            <a:noFill/>
            <a:miter lim="800000"/>
            <a:headEnd/>
            <a:tailEnd/>
          </a:ln>
        </p:spPr>
      </p:pic>
      <p:pic>
        <p:nvPicPr>
          <p:cNvPr id="24" name="Рисунок 7" descr="D:\Загрузки\336313712_938381430517270_35620153900890543_n (1)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31225" y="1941195"/>
            <a:ext cx="2705735" cy="3610610"/>
          </a:xfrm>
          <a:prstGeom prst="rect">
            <a:avLst/>
          </a:prstGeom>
          <a:ln w="57150" cmpd="thinThick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D:\Загрузки\336191949_879299453358204_1598308338626858668_n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395" y="220345"/>
            <a:ext cx="4107180" cy="226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3" descr="D:\Загрузки\336175570_538159131774316_8853058105453377722_n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2395" y="2494280"/>
            <a:ext cx="4106545" cy="308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6" descr="G:\Атестація 2023\Фото заходу про к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58945" y="220980"/>
            <a:ext cx="3938270" cy="525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" name="Изображение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Замещающее содержимое 102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8197215" y="306705"/>
            <a:ext cx="3401060" cy="506603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396882" cy="1609165"/>
          </a:xfrm>
        </p:spPr>
        <p:txBody>
          <a:bodyPr>
            <a:normAutofit/>
          </a:bodyPr>
          <a:lstStyle/>
          <a:p>
            <a:pPr algn="ctr"/>
            <a:r>
              <a:rPr lang="uk-UA" altLang="ru-RU" smtClean="0"/>
              <a:t>конкурс </a:t>
            </a:r>
            <a:r>
              <a:rPr lang="uk-UA" altLang="ru-RU"/>
              <a:t>творчих робіт </a:t>
            </a:r>
            <a:r>
              <a:rPr lang="uk-UA" altLang="ru-RU" smtClean="0"/>
              <a:t>“Імунітет очима студентів” (Шапарєва А.С.)</a:t>
            </a:r>
            <a:endParaRPr lang="uk-UA" altLang="ru-RU"/>
          </a:p>
        </p:txBody>
      </p:sp>
      <p:pic>
        <p:nvPicPr>
          <p:cNvPr id="104" name="Замещающая рамка рисунка 103"/>
          <p:cNvPicPr>
            <a:picLocks noGrp="1" noChangeAspect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70485" y="2005965"/>
            <a:ext cx="4641215" cy="35388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05" name="Замещающая рамка рисунка 104"/>
          <p:cNvPicPr>
            <a:picLocks noGrp="1" noChangeAspect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9014460" y="1939290"/>
            <a:ext cx="2609850" cy="35388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00" name="Замещающая рамка рисунка 99"/>
          <p:cNvPicPr>
            <a:picLocks noGrp="1"/>
          </p:cNvPicPr>
          <p:nvPr>
            <p:ph type="pic" idx="22"/>
          </p:nvPr>
        </p:nvPicPr>
        <p:blipFill>
          <a:blip r:embed="rId4"/>
          <a:stretch>
            <a:fillRect/>
          </a:stretch>
        </p:blipFill>
        <p:spPr>
          <a:xfrm>
            <a:off x="4711700" y="2005965"/>
            <a:ext cx="4191635" cy="347218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Замещающая рамка рисунка 105"/>
          <p:cNvPicPr>
            <a:picLocks noGrp="1" noChangeAspect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1273810" y="352425"/>
            <a:ext cx="3879850" cy="517398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08" name="Замещающая рамка рисунка 107"/>
          <p:cNvPicPr>
            <a:picLocks noGrp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6425565" y="436880"/>
            <a:ext cx="3580765" cy="502221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</TotalTime>
  <Words>250</Words>
  <Application>WPS Presentation</Application>
  <PresentationFormat>Произвольный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Главное мероприятие</vt:lpstr>
      <vt:lpstr>Звіт  комісії природничо-наукових дисциплін</vt:lpstr>
      <vt:lpstr>Методична проблема</vt:lpstr>
      <vt:lpstr>Доповіді</vt:lpstr>
      <vt:lpstr>Доповідь “ОРФАННІ захворювання” ШАПАРЄВА о.с. ОБЛАСНА студентська НАУКОВО-ПРАКТИЧНА КОНФЕРЕНЦІЯ </vt:lpstr>
      <vt:lpstr>МЕТОДИЧНІ РОЗРОБКИ</vt:lpstr>
      <vt:lpstr>впровадження інноваційних технологій</vt:lpstr>
      <vt:lpstr>Слайд 7</vt:lpstr>
      <vt:lpstr>конкурс творчих робіт “Імунітет очима студентів” (Шапарєва А.С.)</vt:lpstr>
      <vt:lpstr>Слайд 9</vt:lpstr>
      <vt:lpstr>Видавнича діяльність</vt:lpstr>
      <vt:lpstr>1</vt:lpstr>
      <vt:lpstr>Чергова атестація викладачів  Шапарєва Г.С. Кібець В.І.</vt:lpstr>
      <vt:lpstr>Відкритий урок з фізіології</vt:lpstr>
      <vt:lpstr>відкрите заняття з мікробіології</vt:lpstr>
      <vt:lpstr>ПІДВИЩЕННЯ КВАЛІФІКАЦІЇ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Звіти комісії природничо-наукових дисциплін</dc:title>
  <dc:creator>Тая</dc:creator>
  <cp:lastModifiedBy>Завучи</cp:lastModifiedBy>
  <cp:revision>41</cp:revision>
  <dcterms:created xsi:type="dcterms:W3CDTF">2019-06-11T06:57:00Z</dcterms:created>
  <dcterms:modified xsi:type="dcterms:W3CDTF">2023-07-04T11:16:27Z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B731B8248F4B47429730E79B126F593B</vt:lpwstr>
  </property>
  <property fmtid="{D5CDD505-2E9C-101B-9397-08002B2CF9AE}" pid="3" name="KSOProductBuildVer">
    <vt:lpwstr>1049-11.2.0.11537</vt:lpwstr>
  </property>
</Properties>
</file>